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3" r:id="rId7"/>
    <p:sldId id="261" r:id="rId8"/>
    <p:sldId id="265" r:id="rId9"/>
    <p:sldId id="259" r:id="rId10"/>
    <p:sldId id="264" r:id="rId1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CC00"/>
    <a:srgbClr val="0C7CD2"/>
    <a:srgbClr val="1F7EE7"/>
    <a:srgbClr val="FFFF00"/>
    <a:srgbClr val="7DD330"/>
    <a:srgbClr val="AE1517"/>
    <a:srgbClr val="CC0000"/>
    <a:srgbClr val="468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>
      <p:cViewPr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16CAD-54AB-4CB6-91ED-EFFEDDF5ADE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1585F33-F2E5-4D60-8B26-045501C679C8}">
      <dgm:prSet/>
      <dgm:spPr/>
      <dgm:t>
        <a:bodyPr/>
        <a:lstStyle/>
        <a:p>
          <a:pPr rtl="0"/>
          <a:r>
            <a:rPr lang="ru-RU" b="1" dirty="0" smtClean="0">
              <a:solidFill>
                <a:srgbClr val="00CC00"/>
              </a:solidFill>
            </a:rPr>
            <a:t>Противоречие: </a:t>
          </a:r>
          <a:r>
            <a:rPr lang="ru-RU" dirty="0" smtClean="0">
              <a:solidFill>
                <a:srgbClr val="002060"/>
              </a:solidFill>
            </a:rPr>
            <a:t>Отсутствие банка поурочных заданий по формированию и развитию функциональной (естественнонаучной и математической) грамотности обучающихся (5-6 уровня решения заданий) для широкого применения педагогами района при наличии успешных практик в данном направлении у некоторых учителей.</a:t>
          </a:r>
          <a:endParaRPr lang="ru-RU" dirty="0">
            <a:solidFill>
              <a:srgbClr val="002060"/>
            </a:solidFill>
          </a:endParaRPr>
        </a:p>
      </dgm:t>
    </dgm:pt>
    <dgm:pt modelId="{A69B2EBB-8734-499D-A431-21438611F71C}" type="parTrans" cxnId="{A4FB30BD-04F4-43DD-96B0-EEC96D992CB3}">
      <dgm:prSet/>
      <dgm:spPr/>
      <dgm:t>
        <a:bodyPr/>
        <a:lstStyle/>
        <a:p>
          <a:endParaRPr lang="ru-RU"/>
        </a:p>
      </dgm:t>
    </dgm:pt>
    <dgm:pt modelId="{E901206D-7D8F-43EE-81FF-3DC95804A6F8}" type="sibTrans" cxnId="{A4FB30BD-04F4-43DD-96B0-EEC96D992CB3}">
      <dgm:prSet/>
      <dgm:spPr/>
      <dgm:t>
        <a:bodyPr/>
        <a:lstStyle/>
        <a:p>
          <a:endParaRPr lang="ru-RU"/>
        </a:p>
      </dgm:t>
    </dgm:pt>
    <dgm:pt modelId="{3D8C2183-D5E8-4990-9A10-07CA82735F76}" type="pres">
      <dgm:prSet presAssocID="{92C16CAD-54AB-4CB6-91ED-EFFEDDF5AD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4DA7C5-CB89-4B9D-B205-DA013B005D31}" type="pres">
      <dgm:prSet presAssocID="{91585F33-F2E5-4D60-8B26-045501C679C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37C0C2-7C94-48D4-8140-957745B8CCED}" type="presOf" srcId="{92C16CAD-54AB-4CB6-91ED-EFFEDDF5ADEB}" destId="{3D8C2183-D5E8-4990-9A10-07CA82735F76}" srcOrd="0" destOrd="0" presId="urn:microsoft.com/office/officeart/2005/8/layout/vList2"/>
    <dgm:cxn modelId="{4D2DC561-3D60-438A-A790-59043E287313}" type="presOf" srcId="{91585F33-F2E5-4D60-8B26-045501C679C8}" destId="{D44DA7C5-CB89-4B9D-B205-DA013B005D31}" srcOrd="0" destOrd="0" presId="urn:microsoft.com/office/officeart/2005/8/layout/vList2"/>
    <dgm:cxn modelId="{A4FB30BD-04F4-43DD-96B0-EEC96D992CB3}" srcId="{92C16CAD-54AB-4CB6-91ED-EFFEDDF5ADEB}" destId="{91585F33-F2E5-4D60-8B26-045501C679C8}" srcOrd="0" destOrd="0" parTransId="{A69B2EBB-8734-499D-A431-21438611F71C}" sibTransId="{E901206D-7D8F-43EE-81FF-3DC95804A6F8}"/>
    <dgm:cxn modelId="{3EA2D922-0C4B-41B2-9015-5C56BF3E7E2F}" type="presParOf" srcId="{3D8C2183-D5E8-4990-9A10-07CA82735F76}" destId="{D44DA7C5-CB89-4B9D-B205-DA013B005D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7A11AB-1734-46FC-926C-EE4586D75B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BF75CFE-8B9C-4AC8-8C30-6448E0482222}">
      <dgm:prSet/>
      <dgm:spPr/>
      <dgm:t>
        <a:bodyPr/>
        <a:lstStyle/>
        <a:p>
          <a:pPr rtl="0"/>
          <a:r>
            <a:rPr lang="ru-RU" b="1" dirty="0" smtClean="0">
              <a:solidFill>
                <a:srgbClr val="00CC00"/>
              </a:solidFill>
            </a:rPr>
            <a:t>Целевая аудитория</a:t>
          </a:r>
          <a:r>
            <a:rPr lang="ru-RU" b="1" dirty="0" smtClean="0">
              <a:solidFill>
                <a:srgbClr val="002060"/>
              </a:solidFill>
            </a:rPr>
            <a:t>:</a:t>
          </a:r>
          <a:r>
            <a:rPr lang="ru-RU" dirty="0" smtClean="0">
              <a:solidFill>
                <a:srgbClr val="002060"/>
              </a:solidFill>
            </a:rPr>
            <a:t> Учителя  химии, биологии, математики, физики, географии, педагоги – психологи школ Кировского муниципального района и </a:t>
          </a:r>
          <a:r>
            <a:rPr lang="ru-RU" dirty="0" err="1" smtClean="0">
              <a:solidFill>
                <a:srgbClr val="002060"/>
              </a:solidFill>
            </a:rPr>
            <a:t>Волховского</a:t>
          </a:r>
          <a:r>
            <a:rPr lang="ru-RU" dirty="0" smtClean="0">
              <a:solidFill>
                <a:srgbClr val="002060"/>
              </a:solidFill>
            </a:rPr>
            <a:t> муниципального района, обучающиеся 7-8 классов.  </a:t>
          </a:r>
          <a:endParaRPr lang="ru-RU" dirty="0">
            <a:solidFill>
              <a:srgbClr val="002060"/>
            </a:solidFill>
          </a:endParaRPr>
        </a:p>
      </dgm:t>
    </dgm:pt>
    <dgm:pt modelId="{58239A70-116B-47BE-9E48-0323F08B647B}" type="parTrans" cxnId="{01D1B956-1FAF-4FC4-8D45-4C3E3B357CDA}">
      <dgm:prSet/>
      <dgm:spPr/>
      <dgm:t>
        <a:bodyPr/>
        <a:lstStyle/>
        <a:p>
          <a:endParaRPr lang="ru-RU"/>
        </a:p>
      </dgm:t>
    </dgm:pt>
    <dgm:pt modelId="{A85AE497-CFC0-44E3-8123-B524D002C108}" type="sibTrans" cxnId="{01D1B956-1FAF-4FC4-8D45-4C3E3B357CDA}">
      <dgm:prSet/>
      <dgm:spPr/>
      <dgm:t>
        <a:bodyPr/>
        <a:lstStyle/>
        <a:p>
          <a:endParaRPr lang="ru-RU"/>
        </a:p>
      </dgm:t>
    </dgm:pt>
    <dgm:pt modelId="{BB240306-DE8F-47D8-9719-2C92234FF8F1}" type="pres">
      <dgm:prSet presAssocID="{C27A11AB-1734-46FC-926C-EE4586D75B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7F8C30-CFD1-4FAF-B0E5-ABA27D396F91}" type="pres">
      <dgm:prSet presAssocID="{4BF75CFE-8B9C-4AC8-8C30-6448E048222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E38C30-3498-465B-ABE4-B07FB523998C}" type="presOf" srcId="{4BF75CFE-8B9C-4AC8-8C30-6448E0482222}" destId="{A47F8C30-CFD1-4FAF-B0E5-ABA27D396F91}" srcOrd="0" destOrd="0" presId="urn:microsoft.com/office/officeart/2005/8/layout/vList2"/>
    <dgm:cxn modelId="{01D1B956-1FAF-4FC4-8D45-4C3E3B357CDA}" srcId="{C27A11AB-1734-46FC-926C-EE4586D75B80}" destId="{4BF75CFE-8B9C-4AC8-8C30-6448E0482222}" srcOrd="0" destOrd="0" parTransId="{58239A70-116B-47BE-9E48-0323F08B647B}" sibTransId="{A85AE497-CFC0-44E3-8123-B524D002C108}"/>
    <dgm:cxn modelId="{E6121426-00AC-4A34-91D8-FBFC6060974B}" type="presOf" srcId="{C27A11AB-1734-46FC-926C-EE4586D75B80}" destId="{BB240306-DE8F-47D8-9719-2C92234FF8F1}" srcOrd="0" destOrd="0" presId="urn:microsoft.com/office/officeart/2005/8/layout/vList2"/>
    <dgm:cxn modelId="{B13A640D-170D-447E-9589-235E88510DAC}" type="presParOf" srcId="{BB240306-DE8F-47D8-9719-2C92234FF8F1}" destId="{A47F8C30-CFD1-4FAF-B0E5-ABA27D396F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C33816-B359-42F2-AB03-474E9C60B329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17A790-6407-4048-861F-4589EDFC53A8}">
      <dgm:prSet custT="1"/>
      <dgm:spPr>
        <a:noFill/>
      </dgm:spPr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Основными </a:t>
          </a:r>
          <a:r>
            <a:rPr lang="ru-RU" sz="1800" b="1" dirty="0" smtClean="0">
              <a:solidFill>
                <a:srgbClr val="00CC00"/>
              </a:solidFill>
            </a:rPr>
            <a:t>задачами</a:t>
          </a:r>
          <a:r>
            <a:rPr lang="ru-RU" sz="1800" dirty="0" smtClean="0">
              <a:solidFill>
                <a:srgbClr val="00CC00"/>
              </a:solidFill>
            </a:rPr>
            <a:t> </a:t>
          </a:r>
          <a:r>
            <a:rPr lang="ru-RU" sz="1800" dirty="0" smtClean="0">
              <a:solidFill>
                <a:schemeClr val="tx1"/>
              </a:solidFill>
            </a:rPr>
            <a:t>предлагаемого проекта являются: </a:t>
          </a:r>
          <a:endParaRPr lang="ru-RU" sz="1800" dirty="0">
            <a:solidFill>
              <a:schemeClr val="tx1"/>
            </a:solidFill>
          </a:endParaRPr>
        </a:p>
      </dgm:t>
    </dgm:pt>
    <dgm:pt modelId="{A3829029-6B00-4D3C-B2EA-765FCF044453}" type="parTrans" cxnId="{0C09F37F-9CD9-4238-A8E1-A18663717468}">
      <dgm:prSet/>
      <dgm:spPr/>
      <dgm:t>
        <a:bodyPr/>
        <a:lstStyle/>
        <a:p>
          <a:endParaRPr lang="ru-RU"/>
        </a:p>
      </dgm:t>
    </dgm:pt>
    <dgm:pt modelId="{030A6D77-9309-44A9-89A4-DB288FE6BAED}" type="sibTrans" cxnId="{0C09F37F-9CD9-4238-A8E1-A18663717468}">
      <dgm:prSet/>
      <dgm:spPr/>
      <dgm:t>
        <a:bodyPr/>
        <a:lstStyle/>
        <a:p>
          <a:endParaRPr lang="ru-RU"/>
        </a:p>
      </dgm:t>
    </dgm:pt>
    <dgm:pt modelId="{E35283A6-C705-4F3A-8255-5D73D339292A}">
      <dgm:prSet custT="1"/>
      <dgm:spPr>
        <a:solidFill>
          <a:srgbClr val="0C7CD2"/>
        </a:solidFill>
      </dgm:spPr>
      <dgm:t>
        <a:bodyPr/>
        <a:lstStyle/>
        <a:p>
          <a:pPr rtl="0"/>
          <a:r>
            <a:rPr lang="ru-RU" sz="1400" dirty="0" smtClean="0">
              <a:solidFill>
                <a:schemeClr val="bg1"/>
              </a:solidFill>
            </a:rPr>
            <a:t>актуализация и обобщение имеющегося опыта учителей по формированию и развитию функциональной (естественнонаучной и математической) грамотности учащихся 7-8 классов (5-6 уровни решения заданий).</a:t>
          </a:r>
          <a:endParaRPr lang="ru-RU" sz="1400" dirty="0">
            <a:solidFill>
              <a:schemeClr val="bg1"/>
            </a:solidFill>
          </a:endParaRPr>
        </a:p>
      </dgm:t>
    </dgm:pt>
    <dgm:pt modelId="{23314ABC-493F-46F1-B7D9-4CF685DD9E47}" type="parTrans" cxnId="{06F64A9B-9B4D-4A9D-A0B4-7737A2675796}">
      <dgm:prSet/>
      <dgm:spPr/>
      <dgm:t>
        <a:bodyPr/>
        <a:lstStyle/>
        <a:p>
          <a:endParaRPr lang="ru-RU"/>
        </a:p>
      </dgm:t>
    </dgm:pt>
    <dgm:pt modelId="{1DB98FF5-EF08-4ADF-961A-9F754DC09BDA}" type="sibTrans" cxnId="{06F64A9B-9B4D-4A9D-A0B4-7737A2675796}">
      <dgm:prSet/>
      <dgm:spPr/>
      <dgm:t>
        <a:bodyPr/>
        <a:lstStyle/>
        <a:p>
          <a:endParaRPr lang="ru-RU"/>
        </a:p>
      </dgm:t>
    </dgm:pt>
    <dgm:pt modelId="{A6ACB23A-2A10-4C09-90A2-527D49DD2D7D}">
      <dgm:prSet custT="1"/>
      <dgm:spPr>
        <a:solidFill>
          <a:srgbClr val="0C7CD2"/>
        </a:solidFill>
      </dgm:spPr>
      <dgm:t>
        <a:bodyPr/>
        <a:lstStyle/>
        <a:p>
          <a:pPr rtl="0"/>
          <a:r>
            <a:rPr lang="ru-RU" sz="1400" dirty="0" smtClean="0">
              <a:solidFill>
                <a:schemeClr val="bg1"/>
              </a:solidFill>
            </a:rPr>
            <a:t>предоставление площадок для обмена и диссеминации инновационного педагогического опыта учителей-предметников, работающих в 7-8 классах по формированию и развитию функциональной (естественнонаучной и математической) грамотности (5-6 уровни решения заданий).</a:t>
          </a:r>
          <a:endParaRPr lang="ru-RU" sz="1400" dirty="0">
            <a:solidFill>
              <a:schemeClr val="bg1"/>
            </a:solidFill>
          </a:endParaRPr>
        </a:p>
      </dgm:t>
    </dgm:pt>
    <dgm:pt modelId="{E2DC143A-C62C-488F-8A28-68C8AA033365}" type="parTrans" cxnId="{BE670AF6-D6A4-44BF-B3C8-AA805316E32B}">
      <dgm:prSet/>
      <dgm:spPr/>
      <dgm:t>
        <a:bodyPr/>
        <a:lstStyle/>
        <a:p>
          <a:endParaRPr lang="ru-RU"/>
        </a:p>
      </dgm:t>
    </dgm:pt>
    <dgm:pt modelId="{4E0C9059-9E58-4AC0-9DD0-7F0F31800427}" type="sibTrans" cxnId="{BE670AF6-D6A4-44BF-B3C8-AA805316E32B}">
      <dgm:prSet/>
      <dgm:spPr/>
      <dgm:t>
        <a:bodyPr/>
        <a:lstStyle/>
        <a:p>
          <a:endParaRPr lang="ru-RU"/>
        </a:p>
      </dgm:t>
    </dgm:pt>
    <dgm:pt modelId="{1BE344CA-78D3-47A4-8D13-F8F050DA4281}">
      <dgm:prSet custT="1"/>
      <dgm:spPr>
        <a:solidFill>
          <a:srgbClr val="0C7CD2"/>
        </a:solidFill>
      </dgm:spPr>
      <dgm:t>
        <a:bodyPr/>
        <a:lstStyle/>
        <a:p>
          <a:pPr rtl="0"/>
          <a:r>
            <a:rPr lang="ru-RU" sz="1400" dirty="0" smtClean="0">
              <a:solidFill>
                <a:schemeClr val="bg1"/>
              </a:solidFill>
            </a:rPr>
            <a:t>развитие сетевого </a:t>
          </a:r>
          <a:r>
            <a:rPr lang="ru-RU" sz="1400" dirty="0" err="1" smtClean="0">
              <a:solidFill>
                <a:schemeClr val="bg1"/>
              </a:solidFill>
            </a:rPr>
            <a:t>межорганизационного</a:t>
          </a:r>
          <a:r>
            <a:rPr lang="ru-RU" sz="1400" dirty="0" smtClean="0">
              <a:solidFill>
                <a:schemeClr val="bg1"/>
              </a:solidFill>
            </a:rPr>
            <a:t> и межмуниципального взаимодействия по вопросам формирования и развития функциональной (естественнонаучной и математической) грамотности учащихся.</a:t>
          </a:r>
          <a:endParaRPr lang="ru-RU" sz="1400" dirty="0">
            <a:solidFill>
              <a:schemeClr val="bg1"/>
            </a:solidFill>
          </a:endParaRPr>
        </a:p>
      </dgm:t>
    </dgm:pt>
    <dgm:pt modelId="{5872C39D-D888-48D4-8B59-ABFA676C704F}" type="parTrans" cxnId="{8D0ED22E-A993-49DE-B39B-721258F3C77B}">
      <dgm:prSet/>
      <dgm:spPr/>
      <dgm:t>
        <a:bodyPr/>
        <a:lstStyle/>
        <a:p>
          <a:endParaRPr lang="ru-RU"/>
        </a:p>
      </dgm:t>
    </dgm:pt>
    <dgm:pt modelId="{8401705D-AE73-4540-81EA-804305E6EBB3}" type="sibTrans" cxnId="{8D0ED22E-A993-49DE-B39B-721258F3C77B}">
      <dgm:prSet/>
      <dgm:spPr/>
      <dgm:t>
        <a:bodyPr/>
        <a:lstStyle/>
        <a:p>
          <a:endParaRPr lang="ru-RU"/>
        </a:p>
      </dgm:t>
    </dgm:pt>
    <dgm:pt modelId="{070CFF58-01F3-4722-B8F9-20EB9FBDE598}" type="pres">
      <dgm:prSet presAssocID="{EDC33816-B359-42F2-AB03-474E9C60B32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EAA2F9-9A6A-4CC1-9A79-4690D3DCAFAD}" type="pres">
      <dgm:prSet presAssocID="{EDC33816-B359-42F2-AB03-474E9C60B329}" presName="diamond" presStyleLbl="bgShp" presStyleIdx="0" presStyleCnt="1" custLinFactNeighborX="7778" custLinFactNeighborY="-36"/>
      <dgm:spPr/>
    </dgm:pt>
    <dgm:pt modelId="{3B133570-FBA4-4949-B2BC-276BE0238DFF}" type="pres">
      <dgm:prSet presAssocID="{EDC33816-B359-42F2-AB03-474E9C60B329}" presName="quad1" presStyleLbl="node1" presStyleIdx="0" presStyleCnt="4" custScaleY="48073" custLinFactNeighborX="-59769" custLinFactNeighborY="313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F806B-58CC-4BB6-ABB4-4DDD5AEF2FC0}" type="pres">
      <dgm:prSet presAssocID="{EDC33816-B359-42F2-AB03-474E9C60B329}" presName="quad2" presStyleLbl="node1" presStyleIdx="1" presStyleCnt="4" custLinFactNeighborX="-14280" custLinFactNeighborY="313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3CA9B8-0C54-4F32-9EFD-1CF017F7B140}" type="pres">
      <dgm:prSet presAssocID="{EDC33816-B359-42F2-AB03-474E9C60B329}" presName="quad3" presStyleLbl="node1" presStyleIdx="2" presStyleCnt="4" custLinFactNeighborX="9858" custLinFactNeighborY="-206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1E6FE-DB27-47D0-A937-977BBD194CFF}" type="pres">
      <dgm:prSet presAssocID="{EDC33816-B359-42F2-AB03-474E9C60B329}" presName="quad4" presStyleLbl="node1" presStyleIdx="3" presStyleCnt="4" custLinFactNeighborX="69035" custLinFactNeighborY="-234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77AE80-048C-4BC3-9456-145C761135F0}" type="presOf" srcId="{1517A790-6407-4048-861F-4589EDFC53A8}" destId="{3B133570-FBA4-4949-B2BC-276BE0238DFF}" srcOrd="0" destOrd="0" presId="urn:microsoft.com/office/officeart/2005/8/layout/matrix3"/>
    <dgm:cxn modelId="{0C09F37F-9CD9-4238-A8E1-A18663717468}" srcId="{EDC33816-B359-42F2-AB03-474E9C60B329}" destId="{1517A790-6407-4048-861F-4589EDFC53A8}" srcOrd="0" destOrd="0" parTransId="{A3829029-6B00-4D3C-B2EA-765FCF044453}" sibTransId="{030A6D77-9309-44A9-89A4-DB288FE6BAED}"/>
    <dgm:cxn modelId="{BE670AF6-D6A4-44BF-B3C8-AA805316E32B}" srcId="{EDC33816-B359-42F2-AB03-474E9C60B329}" destId="{A6ACB23A-2A10-4C09-90A2-527D49DD2D7D}" srcOrd="2" destOrd="0" parTransId="{E2DC143A-C62C-488F-8A28-68C8AA033365}" sibTransId="{4E0C9059-9E58-4AC0-9DD0-7F0F31800427}"/>
    <dgm:cxn modelId="{8D0ED22E-A993-49DE-B39B-721258F3C77B}" srcId="{EDC33816-B359-42F2-AB03-474E9C60B329}" destId="{1BE344CA-78D3-47A4-8D13-F8F050DA4281}" srcOrd="3" destOrd="0" parTransId="{5872C39D-D888-48D4-8B59-ABFA676C704F}" sibTransId="{8401705D-AE73-4540-81EA-804305E6EBB3}"/>
    <dgm:cxn modelId="{DFC74B44-D846-407F-B9EC-B4F1E8B3CDE5}" type="presOf" srcId="{1BE344CA-78D3-47A4-8D13-F8F050DA4281}" destId="{1101E6FE-DB27-47D0-A937-977BBD194CFF}" srcOrd="0" destOrd="0" presId="urn:microsoft.com/office/officeart/2005/8/layout/matrix3"/>
    <dgm:cxn modelId="{5D2AE985-F544-4EF4-80E8-3F3DE802A8E8}" type="presOf" srcId="{EDC33816-B359-42F2-AB03-474E9C60B329}" destId="{070CFF58-01F3-4722-B8F9-20EB9FBDE598}" srcOrd="0" destOrd="0" presId="urn:microsoft.com/office/officeart/2005/8/layout/matrix3"/>
    <dgm:cxn modelId="{79CCA65A-6BC3-4825-AE61-D1AB165B8994}" type="presOf" srcId="{A6ACB23A-2A10-4C09-90A2-527D49DD2D7D}" destId="{D63CA9B8-0C54-4F32-9EFD-1CF017F7B140}" srcOrd="0" destOrd="0" presId="urn:microsoft.com/office/officeart/2005/8/layout/matrix3"/>
    <dgm:cxn modelId="{06F64A9B-9B4D-4A9D-A0B4-7737A2675796}" srcId="{EDC33816-B359-42F2-AB03-474E9C60B329}" destId="{E35283A6-C705-4F3A-8255-5D73D339292A}" srcOrd="1" destOrd="0" parTransId="{23314ABC-493F-46F1-B7D9-4CF685DD9E47}" sibTransId="{1DB98FF5-EF08-4ADF-961A-9F754DC09BDA}"/>
    <dgm:cxn modelId="{EAFA7785-8B1B-44B9-9516-737B7F6D8FD0}" type="presOf" srcId="{E35283A6-C705-4F3A-8255-5D73D339292A}" destId="{CECF806B-58CC-4BB6-ABB4-4DDD5AEF2FC0}" srcOrd="0" destOrd="0" presId="urn:microsoft.com/office/officeart/2005/8/layout/matrix3"/>
    <dgm:cxn modelId="{DEBD6AFE-2213-48D1-9EE2-3A74B2ABA0EA}" type="presParOf" srcId="{070CFF58-01F3-4722-B8F9-20EB9FBDE598}" destId="{40EAA2F9-9A6A-4CC1-9A79-4690D3DCAFAD}" srcOrd="0" destOrd="0" presId="urn:microsoft.com/office/officeart/2005/8/layout/matrix3"/>
    <dgm:cxn modelId="{C594D380-DD86-488D-85A3-688D56DAE45E}" type="presParOf" srcId="{070CFF58-01F3-4722-B8F9-20EB9FBDE598}" destId="{3B133570-FBA4-4949-B2BC-276BE0238DFF}" srcOrd="1" destOrd="0" presId="urn:microsoft.com/office/officeart/2005/8/layout/matrix3"/>
    <dgm:cxn modelId="{B0C94F3E-0881-4E9E-9FD4-98AA962B80F1}" type="presParOf" srcId="{070CFF58-01F3-4722-B8F9-20EB9FBDE598}" destId="{CECF806B-58CC-4BB6-ABB4-4DDD5AEF2FC0}" srcOrd="2" destOrd="0" presId="urn:microsoft.com/office/officeart/2005/8/layout/matrix3"/>
    <dgm:cxn modelId="{AF0F3291-61DC-4266-AF97-775C32613494}" type="presParOf" srcId="{070CFF58-01F3-4722-B8F9-20EB9FBDE598}" destId="{D63CA9B8-0C54-4F32-9EFD-1CF017F7B140}" srcOrd="3" destOrd="0" presId="urn:microsoft.com/office/officeart/2005/8/layout/matrix3"/>
    <dgm:cxn modelId="{ED97A27F-9F9A-4F44-8B4B-1F22F5ABB08D}" type="presParOf" srcId="{070CFF58-01F3-4722-B8F9-20EB9FBDE598}" destId="{1101E6FE-DB27-47D0-A937-977BBD194CF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FCA729-FF2F-41A3-9E7B-341E89FADC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8A6A739-4D2B-4A91-A4CA-E23E31C90B22}">
      <dgm:prSet/>
      <dgm:spPr/>
      <dgm:t>
        <a:bodyPr/>
        <a:lstStyle/>
        <a:p>
          <a:pPr rtl="0"/>
          <a:r>
            <a:rPr lang="ru-RU" b="1" dirty="0" smtClean="0">
              <a:solidFill>
                <a:srgbClr val="00CC00"/>
              </a:solidFill>
            </a:rPr>
            <a:t>Цель: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dirty="0" smtClean="0">
              <a:solidFill>
                <a:srgbClr val="002060"/>
              </a:solidFill>
            </a:rPr>
            <a:t>повышение уровня профессиональной компетентности и включенности учителя по вопросам формирования и развития функциональной (естественнонаучной и математической) грамотности учащихся, как условие повышения качества образования.</a:t>
          </a:r>
          <a:endParaRPr lang="ru-RU" dirty="0">
            <a:solidFill>
              <a:srgbClr val="002060"/>
            </a:solidFill>
          </a:endParaRPr>
        </a:p>
      </dgm:t>
    </dgm:pt>
    <dgm:pt modelId="{F82A30B9-4C09-462C-B9BF-1FBBFA454BB3}" type="parTrans" cxnId="{00252947-D9A8-428B-8ED9-514EDDF20F97}">
      <dgm:prSet/>
      <dgm:spPr/>
      <dgm:t>
        <a:bodyPr/>
        <a:lstStyle/>
        <a:p>
          <a:endParaRPr lang="ru-RU"/>
        </a:p>
      </dgm:t>
    </dgm:pt>
    <dgm:pt modelId="{17F28C88-0638-4C51-AA37-3976DDCD2CFE}" type="sibTrans" cxnId="{00252947-D9A8-428B-8ED9-514EDDF20F97}">
      <dgm:prSet/>
      <dgm:spPr/>
      <dgm:t>
        <a:bodyPr/>
        <a:lstStyle/>
        <a:p>
          <a:endParaRPr lang="ru-RU"/>
        </a:p>
      </dgm:t>
    </dgm:pt>
    <dgm:pt modelId="{24589354-4DE4-45B6-A02F-D569ABDB80CE}" type="pres">
      <dgm:prSet presAssocID="{C1FCA729-FF2F-41A3-9E7B-341E89FADC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1391D7-42AB-432F-AC89-691FFA4C17CD}" type="pres">
      <dgm:prSet presAssocID="{48A6A739-4D2B-4A91-A4CA-E23E31C90B2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0B0233-8B51-441C-851F-82CE50D69012}" type="presOf" srcId="{48A6A739-4D2B-4A91-A4CA-E23E31C90B22}" destId="{361391D7-42AB-432F-AC89-691FFA4C17CD}" srcOrd="0" destOrd="0" presId="urn:microsoft.com/office/officeart/2005/8/layout/vList2"/>
    <dgm:cxn modelId="{00252947-D9A8-428B-8ED9-514EDDF20F97}" srcId="{C1FCA729-FF2F-41A3-9E7B-341E89FADC20}" destId="{48A6A739-4D2B-4A91-A4CA-E23E31C90B22}" srcOrd="0" destOrd="0" parTransId="{F82A30B9-4C09-462C-B9BF-1FBBFA454BB3}" sibTransId="{17F28C88-0638-4C51-AA37-3976DDCD2CFE}"/>
    <dgm:cxn modelId="{D2E25F7B-7E9B-4C76-B65D-90A3EB90EFF7}" type="presOf" srcId="{C1FCA729-FF2F-41A3-9E7B-341E89FADC20}" destId="{24589354-4DE4-45B6-A02F-D569ABDB80CE}" srcOrd="0" destOrd="0" presId="urn:microsoft.com/office/officeart/2005/8/layout/vList2"/>
    <dgm:cxn modelId="{7F88BBDC-4368-4FAE-B22C-67CD585AF3FC}" type="presParOf" srcId="{24589354-4DE4-45B6-A02F-D569ABDB80CE}" destId="{361391D7-42AB-432F-AC89-691FFA4C17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E69C2B-D22B-43B7-8054-95BA987A44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1635472-3325-42D2-BA98-8E39EB4C5066}">
      <dgm:prSet/>
      <dgm:spPr/>
      <dgm:t>
        <a:bodyPr/>
        <a:lstStyle/>
        <a:p>
          <a:pPr rtl="0"/>
          <a:r>
            <a:rPr lang="ru-RU" b="1" dirty="0" smtClean="0">
              <a:solidFill>
                <a:srgbClr val="00CC00"/>
              </a:solidFill>
            </a:rPr>
            <a:t>Ключевая идея проекта</a:t>
          </a:r>
          <a:r>
            <a:rPr lang="ru-RU" dirty="0" smtClean="0">
              <a:solidFill>
                <a:srgbClr val="00CC00"/>
              </a:solidFill>
            </a:rPr>
            <a:t>: </a:t>
          </a:r>
          <a:r>
            <a:rPr lang="ru-RU" dirty="0" smtClean="0">
              <a:solidFill>
                <a:srgbClr val="002060"/>
              </a:solidFill>
            </a:rPr>
            <a:t>формировать банк успешных практик лучшего педагогического опыта учителей-предметников, работающих в 7-8 классах по формированию и развитию функциональной (естественнонаучной и математической) грамотности (5-6 уровни решения заданий) с целью распространения передового опыта на муниципальном и межмуниципальном уровне.</a:t>
          </a:r>
          <a:endParaRPr lang="ru-RU" dirty="0">
            <a:solidFill>
              <a:srgbClr val="002060"/>
            </a:solidFill>
          </a:endParaRPr>
        </a:p>
      </dgm:t>
    </dgm:pt>
    <dgm:pt modelId="{75F89B2E-FE4C-4CD8-AE23-AC1FCCD41DB9}" type="parTrans" cxnId="{E60DDCDA-6AF0-4B15-AA5B-8F6D408DBDF9}">
      <dgm:prSet/>
      <dgm:spPr/>
      <dgm:t>
        <a:bodyPr/>
        <a:lstStyle/>
        <a:p>
          <a:endParaRPr lang="ru-RU"/>
        </a:p>
      </dgm:t>
    </dgm:pt>
    <dgm:pt modelId="{DC11F8D9-AFB6-4A7C-BFE1-4D15C94308CD}" type="sibTrans" cxnId="{E60DDCDA-6AF0-4B15-AA5B-8F6D408DBDF9}">
      <dgm:prSet/>
      <dgm:spPr/>
      <dgm:t>
        <a:bodyPr/>
        <a:lstStyle/>
        <a:p>
          <a:endParaRPr lang="ru-RU"/>
        </a:p>
      </dgm:t>
    </dgm:pt>
    <dgm:pt modelId="{F652A88B-94FC-402C-B3E0-2035775695A8}" type="pres">
      <dgm:prSet presAssocID="{3AE69C2B-D22B-43B7-8054-95BA987A44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F09F58-D78B-44DD-BFD3-9597B9F94D46}" type="pres">
      <dgm:prSet presAssocID="{F1635472-3325-42D2-BA98-8E39EB4C5066}" presName="parentText" presStyleLbl="node1" presStyleIdx="0" presStyleCnt="1" custLinFactNeighborY="-179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0C0688-7F02-408C-B320-616654E30629}" type="presOf" srcId="{F1635472-3325-42D2-BA98-8E39EB4C5066}" destId="{D1F09F58-D78B-44DD-BFD3-9597B9F94D46}" srcOrd="0" destOrd="0" presId="urn:microsoft.com/office/officeart/2005/8/layout/vList2"/>
    <dgm:cxn modelId="{E60DDCDA-6AF0-4B15-AA5B-8F6D408DBDF9}" srcId="{3AE69C2B-D22B-43B7-8054-95BA987A4477}" destId="{F1635472-3325-42D2-BA98-8E39EB4C5066}" srcOrd="0" destOrd="0" parTransId="{75F89B2E-FE4C-4CD8-AE23-AC1FCCD41DB9}" sibTransId="{DC11F8D9-AFB6-4A7C-BFE1-4D15C94308CD}"/>
    <dgm:cxn modelId="{C980ECE2-5C8C-4E93-A3FB-8F2B61A05314}" type="presOf" srcId="{3AE69C2B-D22B-43B7-8054-95BA987A4477}" destId="{F652A88B-94FC-402C-B3E0-2035775695A8}" srcOrd="0" destOrd="0" presId="urn:microsoft.com/office/officeart/2005/8/layout/vList2"/>
    <dgm:cxn modelId="{F277C3B1-B941-4DFE-8A88-84C7C1DD68B8}" type="presParOf" srcId="{F652A88B-94FC-402C-B3E0-2035775695A8}" destId="{D1F09F58-D78B-44DD-BFD3-9597B9F94D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A87DFB-EE76-45A8-B94D-5A33445E52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BCB6CF-0381-4A21-8ECD-BBFB23C1BE0E}">
      <dgm:prSet/>
      <dgm:spPr>
        <a:solidFill>
          <a:srgbClr val="00CC00"/>
        </a:solidFill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Спасибо за внимание!</a:t>
          </a:r>
          <a:endParaRPr lang="ru-RU" dirty="0">
            <a:solidFill>
              <a:schemeClr val="bg1"/>
            </a:solidFill>
          </a:endParaRPr>
        </a:p>
      </dgm:t>
    </dgm:pt>
    <dgm:pt modelId="{8B57B189-6232-434C-B08F-C81F7292B435}" type="parTrans" cxnId="{3A3B3628-0D03-4700-9C53-97B8B2DFEFDA}">
      <dgm:prSet/>
      <dgm:spPr/>
      <dgm:t>
        <a:bodyPr/>
        <a:lstStyle/>
        <a:p>
          <a:endParaRPr lang="ru-RU"/>
        </a:p>
      </dgm:t>
    </dgm:pt>
    <dgm:pt modelId="{06F32454-8CA3-480E-9334-8F97CD9ACF0B}" type="sibTrans" cxnId="{3A3B3628-0D03-4700-9C53-97B8B2DFEFDA}">
      <dgm:prSet/>
      <dgm:spPr/>
      <dgm:t>
        <a:bodyPr/>
        <a:lstStyle/>
        <a:p>
          <a:endParaRPr lang="ru-RU"/>
        </a:p>
      </dgm:t>
    </dgm:pt>
    <dgm:pt modelId="{0F08460D-7FEB-467C-94D4-54F1B76E2231}" type="pres">
      <dgm:prSet presAssocID="{CAA87DFB-EE76-45A8-B94D-5A33445E52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D0DF89-97D8-400A-AAEB-B330FC30FA60}" type="pres">
      <dgm:prSet presAssocID="{9CBCB6CF-0381-4A21-8ECD-BBFB23C1BE0E}" presName="parentText" presStyleLbl="node1" presStyleIdx="0" presStyleCnt="1" custLinFactNeighborX="6402" custLinFactNeighborY="72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983B3B-EFC6-4F6C-8E41-F95F88CF59A7}" type="presOf" srcId="{9CBCB6CF-0381-4A21-8ECD-BBFB23C1BE0E}" destId="{D6D0DF89-97D8-400A-AAEB-B330FC30FA60}" srcOrd="0" destOrd="0" presId="urn:microsoft.com/office/officeart/2005/8/layout/vList2"/>
    <dgm:cxn modelId="{3A3B3628-0D03-4700-9C53-97B8B2DFEFDA}" srcId="{CAA87DFB-EE76-45A8-B94D-5A33445E520B}" destId="{9CBCB6CF-0381-4A21-8ECD-BBFB23C1BE0E}" srcOrd="0" destOrd="0" parTransId="{8B57B189-6232-434C-B08F-C81F7292B435}" sibTransId="{06F32454-8CA3-480E-9334-8F97CD9ACF0B}"/>
    <dgm:cxn modelId="{C574171E-11E1-4DC7-9E72-E2840E501D41}" type="presOf" srcId="{CAA87DFB-EE76-45A8-B94D-5A33445E520B}" destId="{0F08460D-7FEB-467C-94D4-54F1B76E2231}" srcOrd="0" destOrd="0" presId="urn:microsoft.com/office/officeart/2005/8/layout/vList2"/>
    <dgm:cxn modelId="{CEE89AB1-E63C-4D57-85AC-3BBDCD0B923C}" type="presParOf" srcId="{0F08460D-7FEB-467C-94D4-54F1B76E2231}" destId="{D6D0DF89-97D8-400A-AAEB-B330FC30FA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ECD906-DFD3-4D30-AAE2-9AD5F6582C4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7B8258-355B-414B-8DED-E21CD01B07DE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0C7CD2"/>
              </a:solidFill>
              <a:effectLst/>
            </a:rPr>
            <a:t>Комитет образования администрации Кировского муниципального района Ленинградской области </a:t>
          </a:r>
          <a:endParaRPr lang="ru-RU" sz="2000" b="1" dirty="0">
            <a:solidFill>
              <a:srgbClr val="0C7CD2"/>
            </a:solidFill>
            <a:effectLst/>
          </a:endParaRPr>
        </a:p>
      </dgm:t>
    </dgm:pt>
    <dgm:pt modelId="{645C48F8-9A0A-4E4B-A1BB-6C3433E7DA4F}" type="parTrans" cxnId="{369EC0BB-46A8-41DE-8D21-C38197204DA7}">
      <dgm:prSet/>
      <dgm:spPr/>
      <dgm:t>
        <a:bodyPr/>
        <a:lstStyle/>
        <a:p>
          <a:endParaRPr lang="ru-RU"/>
        </a:p>
      </dgm:t>
    </dgm:pt>
    <dgm:pt modelId="{E6FC4832-C2B0-4E7B-A816-20E6B3933662}" type="sibTrans" cxnId="{369EC0BB-46A8-41DE-8D21-C38197204DA7}">
      <dgm:prSet/>
      <dgm:spPr/>
      <dgm:t>
        <a:bodyPr/>
        <a:lstStyle/>
        <a:p>
          <a:endParaRPr lang="ru-RU"/>
        </a:p>
      </dgm:t>
    </dgm:pt>
    <dgm:pt modelId="{A642292F-3DB2-409E-8A24-EBB8D24469C3}">
      <dgm:prSet/>
      <dgm:spPr/>
      <dgm:t>
        <a:bodyPr/>
        <a:lstStyle/>
        <a:p>
          <a:pPr rtl="0"/>
          <a:r>
            <a:rPr lang="ru-RU" dirty="0" smtClean="0">
              <a:solidFill>
                <a:srgbClr val="0C7CD2"/>
              </a:solidFill>
              <a:effectLst/>
            </a:rPr>
            <a:t>МИМС</a:t>
          </a:r>
          <a:endParaRPr lang="ru-RU" dirty="0">
            <a:solidFill>
              <a:srgbClr val="0C7CD2"/>
            </a:solidFill>
            <a:effectLst/>
          </a:endParaRPr>
        </a:p>
      </dgm:t>
    </dgm:pt>
    <dgm:pt modelId="{F907D268-D223-4456-9511-9A6FF0EC98D9}" type="parTrans" cxnId="{075A6071-E17C-495C-9EE3-2AE717EBA7BE}">
      <dgm:prSet/>
      <dgm:spPr/>
      <dgm:t>
        <a:bodyPr/>
        <a:lstStyle/>
        <a:p>
          <a:endParaRPr lang="ru-RU"/>
        </a:p>
      </dgm:t>
    </dgm:pt>
    <dgm:pt modelId="{A00C52AE-7724-4407-BE41-EF2AA4A2F0B7}" type="sibTrans" cxnId="{075A6071-E17C-495C-9EE3-2AE717EBA7BE}">
      <dgm:prSet/>
      <dgm:spPr/>
      <dgm:t>
        <a:bodyPr/>
        <a:lstStyle/>
        <a:p>
          <a:endParaRPr lang="ru-RU"/>
        </a:p>
      </dgm:t>
    </dgm:pt>
    <dgm:pt modelId="{DCAA34C9-ED22-4908-9F67-B185F7AE483D}">
      <dgm:prSet/>
      <dgm:spPr/>
      <dgm:t>
        <a:bodyPr/>
        <a:lstStyle/>
        <a:p>
          <a:pPr rtl="0"/>
          <a:r>
            <a:rPr lang="ru-RU" strike="noStrike" dirty="0" smtClean="0">
              <a:solidFill>
                <a:srgbClr val="0C7CD2"/>
              </a:solidFill>
              <a:effectLst/>
            </a:rPr>
            <a:t>РМО</a:t>
          </a:r>
          <a:endParaRPr lang="ru-RU" strike="noStrike" dirty="0">
            <a:solidFill>
              <a:srgbClr val="0C7CD2"/>
            </a:solidFill>
            <a:effectLst/>
          </a:endParaRPr>
        </a:p>
      </dgm:t>
    </dgm:pt>
    <dgm:pt modelId="{AF2F6CF8-73DE-4A9F-BADD-DAE71EE5F929}" type="parTrans" cxnId="{F1660611-8EA4-4C70-A07F-3527E33B6EC0}">
      <dgm:prSet/>
      <dgm:spPr/>
      <dgm:t>
        <a:bodyPr/>
        <a:lstStyle/>
        <a:p>
          <a:endParaRPr lang="ru-RU"/>
        </a:p>
      </dgm:t>
    </dgm:pt>
    <dgm:pt modelId="{B87DB5C1-A553-4F41-9735-FACAA64F4203}" type="sibTrans" cxnId="{F1660611-8EA4-4C70-A07F-3527E33B6EC0}">
      <dgm:prSet/>
      <dgm:spPr/>
      <dgm:t>
        <a:bodyPr/>
        <a:lstStyle/>
        <a:p>
          <a:endParaRPr lang="ru-RU"/>
        </a:p>
      </dgm:t>
    </dgm:pt>
    <dgm:pt modelId="{B5F365DD-B6C5-4729-B3F4-A2B8792EEACB}" type="pres">
      <dgm:prSet presAssocID="{81ECD906-DFD3-4D30-AAE2-9AD5F6582C4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946E9F-C136-4B81-8625-FC5C01E4A1D4}" type="pres">
      <dgm:prSet presAssocID="{047B8258-355B-414B-8DED-E21CD01B07DE}" presName="circ1" presStyleLbl="vennNode1" presStyleIdx="0" presStyleCnt="3" custScaleX="117077" custScaleY="117309" custLinFactNeighborX="9094" custLinFactNeighborY="-38398"/>
      <dgm:spPr/>
      <dgm:t>
        <a:bodyPr/>
        <a:lstStyle/>
        <a:p>
          <a:endParaRPr lang="ru-RU"/>
        </a:p>
      </dgm:t>
    </dgm:pt>
    <dgm:pt modelId="{DB4EDD3C-8152-467F-92D5-8C085C166267}" type="pres">
      <dgm:prSet presAssocID="{047B8258-355B-414B-8DED-E21CD01B07D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12CDB-F766-455D-8B80-D7200F939313}" type="pres">
      <dgm:prSet presAssocID="{A642292F-3DB2-409E-8A24-EBB8D24469C3}" presName="circ2" presStyleLbl="vennNode1" presStyleIdx="1" presStyleCnt="3" custScaleX="106601" custScaleY="107238" custLinFactNeighborX="-79519" custLinFactNeighborY="-10009"/>
      <dgm:spPr/>
      <dgm:t>
        <a:bodyPr/>
        <a:lstStyle/>
        <a:p>
          <a:endParaRPr lang="ru-RU"/>
        </a:p>
      </dgm:t>
    </dgm:pt>
    <dgm:pt modelId="{78579340-2D33-4D3D-BB31-64901388D207}" type="pres">
      <dgm:prSet presAssocID="{A642292F-3DB2-409E-8A24-EBB8D24469C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6C253-66B1-4DC3-9CAA-A12DE041E7F2}" type="pres">
      <dgm:prSet presAssocID="{DCAA34C9-ED22-4908-9F67-B185F7AE483D}" presName="circ3" presStyleLbl="vennNode1" presStyleIdx="2" presStyleCnt="3" custScaleX="110580" custScaleY="109241" custLinFactNeighborX="93503" custLinFactNeighborY="-9889"/>
      <dgm:spPr/>
      <dgm:t>
        <a:bodyPr/>
        <a:lstStyle/>
        <a:p>
          <a:endParaRPr lang="ru-RU"/>
        </a:p>
      </dgm:t>
    </dgm:pt>
    <dgm:pt modelId="{FFD15478-646C-4DA5-8F24-FFAE1E6F6FED}" type="pres">
      <dgm:prSet presAssocID="{DCAA34C9-ED22-4908-9F67-B185F7AE483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10D82E-DA7E-44C6-8824-E994D45483DC}" type="presOf" srcId="{A642292F-3DB2-409E-8A24-EBB8D24469C3}" destId="{78579340-2D33-4D3D-BB31-64901388D207}" srcOrd="1" destOrd="0" presId="urn:microsoft.com/office/officeart/2005/8/layout/venn1"/>
    <dgm:cxn modelId="{CBDD1D13-4951-4FDF-B0F7-2A0FB275B78F}" type="presOf" srcId="{81ECD906-DFD3-4D30-AAE2-9AD5F6582C4A}" destId="{B5F365DD-B6C5-4729-B3F4-A2B8792EEACB}" srcOrd="0" destOrd="0" presId="urn:microsoft.com/office/officeart/2005/8/layout/venn1"/>
    <dgm:cxn modelId="{6FE14C54-DBA7-4A84-9926-DAAC119BBD47}" type="presOf" srcId="{047B8258-355B-414B-8DED-E21CD01B07DE}" destId="{DB946E9F-C136-4B81-8625-FC5C01E4A1D4}" srcOrd="0" destOrd="0" presId="urn:microsoft.com/office/officeart/2005/8/layout/venn1"/>
    <dgm:cxn modelId="{183652C1-0FB6-4FEA-B312-455308930F33}" type="presOf" srcId="{047B8258-355B-414B-8DED-E21CD01B07DE}" destId="{DB4EDD3C-8152-467F-92D5-8C085C166267}" srcOrd="1" destOrd="0" presId="urn:microsoft.com/office/officeart/2005/8/layout/venn1"/>
    <dgm:cxn modelId="{B957B3E6-D124-43EE-A708-A835B6260202}" type="presOf" srcId="{A642292F-3DB2-409E-8A24-EBB8D24469C3}" destId="{79512CDB-F766-455D-8B80-D7200F939313}" srcOrd="0" destOrd="0" presId="urn:microsoft.com/office/officeart/2005/8/layout/venn1"/>
    <dgm:cxn modelId="{F1660611-8EA4-4C70-A07F-3527E33B6EC0}" srcId="{81ECD906-DFD3-4D30-AAE2-9AD5F6582C4A}" destId="{DCAA34C9-ED22-4908-9F67-B185F7AE483D}" srcOrd="2" destOrd="0" parTransId="{AF2F6CF8-73DE-4A9F-BADD-DAE71EE5F929}" sibTransId="{B87DB5C1-A553-4F41-9735-FACAA64F4203}"/>
    <dgm:cxn modelId="{2CDE0519-D68D-4018-A0A9-8009FE97AE4C}" type="presOf" srcId="{DCAA34C9-ED22-4908-9F67-B185F7AE483D}" destId="{FFD15478-646C-4DA5-8F24-FFAE1E6F6FED}" srcOrd="1" destOrd="0" presId="urn:microsoft.com/office/officeart/2005/8/layout/venn1"/>
    <dgm:cxn modelId="{075A6071-E17C-495C-9EE3-2AE717EBA7BE}" srcId="{81ECD906-DFD3-4D30-AAE2-9AD5F6582C4A}" destId="{A642292F-3DB2-409E-8A24-EBB8D24469C3}" srcOrd="1" destOrd="0" parTransId="{F907D268-D223-4456-9511-9A6FF0EC98D9}" sibTransId="{A00C52AE-7724-4407-BE41-EF2AA4A2F0B7}"/>
    <dgm:cxn modelId="{369EC0BB-46A8-41DE-8D21-C38197204DA7}" srcId="{81ECD906-DFD3-4D30-AAE2-9AD5F6582C4A}" destId="{047B8258-355B-414B-8DED-E21CD01B07DE}" srcOrd="0" destOrd="0" parTransId="{645C48F8-9A0A-4E4B-A1BB-6C3433E7DA4F}" sibTransId="{E6FC4832-C2B0-4E7B-A816-20E6B3933662}"/>
    <dgm:cxn modelId="{6F6120D3-77BC-4A97-A871-3893EC320461}" type="presOf" srcId="{DCAA34C9-ED22-4908-9F67-B185F7AE483D}" destId="{BBD6C253-66B1-4DC3-9CAA-A12DE041E7F2}" srcOrd="0" destOrd="0" presId="urn:microsoft.com/office/officeart/2005/8/layout/venn1"/>
    <dgm:cxn modelId="{AF069A62-ECF3-441A-981E-25CE0AA8F8AC}" type="presParOf" srcId="{B5F365DD-B6C5-4729-B3F4-A2B8792EEACB}" destId="{DB946E9F-C136-4B81-8625-FC5C01E4A1D4}" srcOrd="0" destOrd="0" presId="urn:microsoft.com/office/officeart/2005/8/layout/venn1"/>
    <dgm:cxn modelId="{89619AE5-11F3-43DD-9B6D-229F9E10364E}" type="presParOf" srcId="{B5F365DD-B6C5-4729-B3F4-A2B8792EEACB}" destId="{DB4EDD3C-8152-467F-92D5-8C085C166267}" srcOrd="1" destOrd="0" presId="urn:microsoft.com/office/officeart/2005/8/layout/venn1"/>
    <dgm:cxn modelId="{505D625F-87C9-48EB-9865-26B0E3A73771}" type="presParOf" srcId="{B5F365DD-B6C5-4729-B3F4-A2B8792EEACB}" destId="{79512CDB-F766-455D-8B80-D7200F939313}" srcOrd="2" destOrd="0" presId="urn:microsoft.com/office/officeart/2005/8/layout/venn1"/>
    <dgm:cxn modelId="{700BBEF1-35E2-4552-AC0D-F1C819B6B9DE}" type="presParOf" srcId="{B5F365DD-B6C5-4729-B3F4-A2B8792EEACB}" destId="{78579340-2D33-4D3D-BB31-64901388D207}" srcOrd="3" destOrd="0" presId="urn:microsoft.com/office/officeart/2005/8/layout/venn1"/>
    <dgm:cxn modelId="{EE58AB29-A3E9-4DE5-95ED-CD055A59E1BE}" type="presParOf" srcId="{B5F365DD-B6C5-4729-B3F4-A2B8792EEACB}" destId="{BBD6C253-66B1-4DC3-9CAA-A12DE041E7F2}" srcOrd="4" destOrd="0" presId="urn:microsoft.com/office/officeart/2005/8/layout/venn1"/>
    <dgm:cxn modelId="{CE3D8D8A-0BAE-45DD-BBD0-6B2244318EBA}" type="presParOf" srcId="{B5F365DD-B6C5-4729-B3F4-A2B8792EEACB}" destId="{FFD15478-646C-4DA5-8F24-FFAE1E6F6FE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DA7C5-CB89-4B9D-B205-DA013B005D31}">
      <dsp:nvSpPr>
        <dsp:cNvPr id="0" name=""/>
        <dsp:cNvSpPr/>
      </dsp:nvSpPr>
      <dsp:spPr>
        <a:xfrm>
          <a:off x="0" y="4782"/>
          <a:ext cx="6048672" cy="20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CC00"/>
              </a:solidFill>
            </a:rPr>
            <a:t>Противоречие: </a:t>
          </a:r>
          <a:r>
            <a:rPr lang="ru-RU" sz="1800" kern="1200" dirty="0" smtClean="0">
              <a:solidFill>
                <a:srgbClr val="002060"/>
              </a:solidFill>
            </a:rPr>
            <a:t>Отсутствие банка поурочных заданий по формированию и развитию функциональной (естественнонаучной и математической) грамотности обучающихся (5-6 уровня решения заданий) для широкого применения педагогами района при наличии успешных практик в данном направлении у некоторых учителей.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98694" y="103476"/>
        <a:ext cx="5851284" cy="18243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F8C30-CFD1-4FAF-B0E5-ABA27D396F91}">
      <dsp:nvSpPr>
        <dsp:cNvPr id="0" name=""/>
        <dsp:cNvSpPr/>
      </dsp:nvSpPr>
      <dsp:spPr>
        <a:xfrm>
          <a:off x="0" y="13703"/>
          <a:ext cx="4572000" cy="1726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CC00"/>
              </a:solidFill>
            </a:rPr>
            <a:t>Целевая аудитория</a:t>
          </a:r>
          <a:r>
            <a:rPr lang="ru-RU" sz="1800" b="1" kern="1200" dirty="0" smtClean="0">
              <a:solidFill>
                <a:srgbClr val="002060"/>
              </a:solidFill>
            </a:rPr>
            <a:t>:</a:t>
          </a:r>
          <a:r>
            <a:rPr lang="ru-RU" sz="1800" kern="1200" dirty="0" smtClean="0">
              <a:solidFill>
                <a:srgbClr val="002060"/>
              </a:solidFill>
            </a:rPr>
            <a:t> Учителя  химии, биологии, математики, физики, географии, педагоги – психологи школ Кировского муниципального района и </a:t>
          </a:r>
          <a:r>
            <a:rPr lang="ru-RU" sz="1800" kern="1200" dirty="0" err="1" smtClean="0">
              <a:solidFill>
                <a:srgbClr val="002060"/>
              </a:solidFill>
            </a:rPr>
            <a:t>Волховского</a:t>
          </a:r>
          <a:r>
            <a:rPr lang="ru-RU" sz="1800" kern="1200" dirty="0" smtClean="0">
              <a:solidFill>
                <a:srgbClr val="002060"/>
              </a:solidFill>
            </a:rPr>
            <a:t> муниципального района, обучающиеся 7-8 классов.  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84301" y="98004"/>
        <a:ext cx="4403398" cy="15583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AA2F9-9A6A-4CC1-9A79-4690D3DCAFAD}">
      <dsp:nvSpPr>
        <dsp:cNvPr id="0" name=""/>
        <dsp:cNvSpPr/>
      </dsp:nvSpPr>
      <dsp:spPr>
        <a:xfrm>
          <a:off x="1647178" y="0"/>
          <a:ext cx="6629389" cy="662938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133570-FBA4-4949-B2BC-276BE0238DFF}">
      <dsp:nvSpPr>
        <dsp:cNvPr id="0" name=""/>
        <dsp:cNvSpPr/>
      </dsp:nvSpPr>
      <dsp:spPr>
        <a:xfrm>
          <a:off x="216032" y="1440153"/>
          <a:ext cx="2585462" cy="1242909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Основными </a:t>
          </a:r>
          <a:r>
            <a:rPr lang="ru-RU" sz="1800" b="1" kern="1200" dirty="0" smtClean="0">
              <a:solidFill>
                <a:srgbClr val="00CC00"/>
              </a:solidFill>
            </a:rPr>
            <a:t>задачами</a:t>
          </a:r>
          <a:r>
            <a:rPr lang="ru-RU" sz="1800" kern="1200" dirty="0" smtClean="0">
              <a:solidFill>
                <a:srgbClr val="00CC00"/>
              </a:solidFill>
            </a:rPr>
            <a:t> </a:t>
          </a:r>
          <a:r>
            <a:rPr lang="ru-RU" sz="1800" kern="1200" dirty="0" smtClean="0">
              <a:solidFill>
                <a:schemeClr val="tx1"/>
              </a:solidFill>
            </a:rPr>
            <a:t>предлагаемого проекта являются: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76706" y="1500827"/>
        <a:ext cx="2464114" cy="1121561"/>
      </dsp:txXfrm>
    </dsp:sp>
    <dsp:sp modelId="{CECF806B-58CC-4BB6-ABB4-4DDD5AEF2FC0}">
      <dsp:nvSpPr>
        <dsp:cNvPr id="0" name=""/>
        <dsp:cNvSpPr/>
      </dsp:nvSpPr>
      <dsp:spPr>
        <a:xfrm>
          <a:off x="4176476" y="1440153"/>
          <a:ext cx="2585462" cy="2585462"/>
        </a:xfrm>
        <a:prstGeom prst="roundRect">
          <a:avLst/>
        </a:prstGeom>
        <a:solidFill>
          <a:srgbClr val="0C7C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актуализация и обобщение имеющегося опыта учителей по формированию и развитию функциональной (естественнонаучной и математической) грамотности учащихся 7-8 классов (5-6 уровни решения заданий).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4302688" y="1566365"/>
        <a:ext cx="2333038" cy="2333038"/>
      </dsp:txXfrm>
    </dsp:sp>
    <dsp:sp modelId="{D63CA9B8-0C54-4F32-9EFD-1CF017F7B140}">
      <dsp:nvSpPr>
        <dsp:cNvPr id="0" name=""/>
        <dsp:cNvSpPr/>
      </dsp:nvSpPr>
      <dsp:spPr>
        <a:xfrm>
          <a:off x="2016211" y="2880315"/>
          <a:ext cx="2585462" cy="2585462"/>
        </a:xfrm>
        <a:prstGeom prst="roundRect">
          <a:avLst/>
        </a:prstGeom>
        <a:solidFill>
          <a:srgbClr val="0C7C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предоставление площадок для обмена и диссеминации инновационного педагогического опыта учителей-предметников, работающих в 7-8 классах по формированию и развитию функциональной (естественнонаучной и математической) грамотности (5-6 уровни решения заданий).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2142423" y="3006527"/>
        <a:ext cx="2333038" cy="2333038"/>
      </dsp:txXfrm>
    </dsp:sp>
    <dsp:sp modelId="{1101E6FE-DB27-47D0-A937-977BBD194CFF}">
      <dsp:nvSpPr>
        <dsp:cNvPr id="0" name=""/>
        <dsp:cNvSpPr/>
      </dsp:nvSpPr>
      <dsp:spPr>
        <a:xfrm>
          <a:off x="6307017" y="2808310"/>
          <a:ext cx="2585462" cy="2585462"/>
        </a:xfrm>
        <a:prstGeom prst="roundRect">
          <a:avLst/>
        </a:prstGeom>
        <a:solidFill>
          <a:srgbClr val="0C7C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развитие сетевого </a:t>
          </a:r>
          <a:r>
            <a:rPr lang="ru-RU" sz="1400" kern="1200" dirty="0" err="1" smtClean="0">
              <a:solidFill>
                <a:schemeClr val="bg1"/>
              </a:solidFill>
            </a:rPr>
            <a:t>межорганизационного</a:t>
          </a:r>
          <a:r>
            <a:rPr lang="ru-RU" sz="1400" kern="1200" dirty="0" smtClean="0">
              <a:solidFill>
                <a:schemeClr val="bg1"/>
              </a:solidFill>
            </a:rPr>
            <a:t> и межмуниципального взаимодействия по вопросам формирования и развития функциональной (естественнонаучной и математической) грамотности учащихся.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6433229" y="2934522"/>
        <a:ext cx="2333038" cy="23330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391D7-42AB-432F-AC89-691FFA4C17CD}">
      <dsp:nvSpPr>
        <dsp:cNvPr id="0" name=""/>
        <dsp:cNvSpPr/>
      </dsp:nvSpPr>
      <dsp:spPr>
        <a:xfrm>
          <a:off x="0" y="13703"/>
          <a:ext cx="6048672" cy="1726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CC00"/>
              </a:solidFill>
            </a:rPr>
            <a:t>Цель:</a:t>
          </a:r>
          <a:r>
            <a:rPr lang="ru-RU" sz="1800" b="1" kern="1200" dirty="0" smtClean="0">
              <a:solidFill>
                <a:srgbClr val="002060"/>
              </a:solidFill>
            </a:rPr>
            <a:t> </a:t>
          </a:r>
          <a:r>
            <a:rPr lang="ru-RU" sz="1800" kern="1200" dirty="0" smtClean="0">
              <a:solidFill>
                <a:srgbClr val="002060"/>
              </a:solidFill>
            </a:rPr>
            <a:t>повышение уровня профессиональной компетентности и включенности учителя по вопросам формирования и развития функциональной (естественнонаучной и математической) грамотности учащихся, как условие повышения качества образования.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84301" y="98004"/>
        <a:ext cx="5880070" cy="15583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09F58-D78B-44DD-BFD3-9597B9F94D46}">
      <dsp:nvSpPr>
        <dsp:cNvPr id="0" name=""/>
        <dsp:cNvSpPr/>
      </dsp:nvSpPr>
      <dsp:spPr>
        <a:xfrm>
          <a:off x="0" y="0"/>
          <a:ext cx="4572000" cy="2943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CC00"/>
              </a:solidFill>
            </a:rPr>
            <a:t>Ключевая идея проекта</a:t>
          </a:r>
          <a:r>
            <a:rPr lang="ru-RU" sz="1700" kern="1200" dirty="0" smtClean="0">
              <a:solidFill>
                <a:srgbClr val="00CC00"/>
              </a:solidFill>
            </a:rPr>
            <a:t>: </a:t>
          </a:r>
          <a:r>
            <a:rPr lang="ru-RU" sz="1700" kern="1200" dirty="0" smtClean="0">
              <a:solidFill>
                <a:srgbClr val="002060"/>
              </a:solidFill>
            </a:rPr>
            <a:t>формировать банк успешных практик лучшего педагогического опыта учителей-предметников, работающих в 7-8 классах по формированию и развитию функциональной (естественнонаучной и математической) грамотности (5-6 уровни решения заданий) с целью распространения передового опыта на муниципальном и межмуниципальном уровне.</a:t>
          </a:r>
          <a:endParaRPr lang="ru-RU" sz="1700" kern="1200" dirty="0">
            <a:solidFill>
              <a:srgbClr val="002060"/>
            </a:solidFill>
          </a:endParaRPr>
        </a:p>
      </dsp:txBody>
      <dsp:txXfrm>
        <a:off x="143701" y="143701"/>
        <a:ext cx="4284598" cy="26563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0DF89-97D8-400A-AAEB-B330FC30FA60}">
      <dsp:nvSpPr>
        <dsp:cNvPr id="0" name=""/>
        <dsp:cNvSpPr/>
      </dsp:nvSpPr>
      <dsp:spPr>
        <a:xfrm>
          <a:off x="0" y="21696"/>
          <a:ext cx="5544616" cy="842400"/>
        </a:xfrm>
        <a:prstGeom prst="roundRect">
          <a:avLst/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bg1"/>
              </a:solidFill>
            </a:rPr>
            <a:t>Спасибо за внимание!</a:t>
          </a:r>
          <a:endParaRPr lang="ru-RU" sz="3600" kern="1200" dirty="0">
            <a:solidFill>
              <a:schemeClr val="bg1"/>
            </a:solidFill>
          </a:endParaRPr>
        </a:p>
      </dsp:txBody>
      <dsp:txXfrm>
        <a:off x="41123" y="62819"/>
        <a:ext cx="5462370" cy="7601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46E9F-C136-4B81-8625-FC5C01E4A1D4}">
      <dsp:nvSpPr>
        <dsp:cNvPr id="0" name=""/>
        <dsp:cNvSpPr/>
      </dsp:nvSpPr>
      <dsp:spPr>
        <a:xfrm>
          <a:off x="2277610" y="-51311"/>
          <a:ext cx="3329753" cy="33363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C7CD2"/>
              </a:solidFill>
              <a:effectLst/>
            </a:rPr>
            <a:t>Комитет образования администрации Кировского муниципального района Ленинградской области </a:t>
          </a:r>
          <a:endParaRPr lang="ru-RU" sz="2000" b="1" kern="1200" dirty="0">
            <a:solidFill>
              <a:srgbClr val="0C7CD2"/>
            </a:solidFill>
            <a:effectLst/>
          </a:endParaRPr>
        </a:p>
      </dsp:txBody>
      <dsp:txXfrm>
        <a:off x="2721578" y="532549"/>
        <a:ext cx="2441819" cy="1501358"/>
      </dsp:txXfrm>
    </dsp:sp>
    <dsp:sp modelId="{79512CDB-F766-455D-8B80-D7200F939313}">
      <dsp:nvSpPr>
        <dsp:cNvPr id="0" name=""/>
        <dsp:cNvSpPr/>
      </dsp:nvSpPr>
      <dsp:spPr>
        <a:xfrm>
          <a:off x="932602" y="1584782"/>
          <a:ext cx="3031808" cy="30499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solidFill>
                <a:srgbClr val="0C7CD2"/>
              </a:solidFill>
              <a:effectLst/>
            </a:rPr>
            <a:t>МИМС</a:t>
          </a:r>
          <a:endParaRPr lang="ru-RU" sz="4600" kern="1200" dirty="0">
            <a:solidFill>
              <a:srgbClr val="0C7CD2"/>
            </a:solidFill>
            <a:effectLst/>
          </a:endParaRPr>
        </a:p>
      </dsp:txBody>
      <dsp:txXfrm>
        <a:off x="1859830" y="2372680"/>
        <a:ext cx="1819085" cy="1677458"/>
      </dsp:txXfrm>
    </dsp:sp>
    <dsp:sp modelId="{BBD6C253-66B1-4DC3-9CAA-A12DE041E7F2}">
      <dsp:nvSpPr>
        <dsp:cNvPr id="0" name=""/>
        <dsp:cNvSpPr/>
      </dsp:nvSpPr>
      <dsp:spPr>
        <a:xfrm>
          <a:off x="3744417" y="1559712"/>
          <a:ext cx="3144974" cy="31068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strike="noStrike" kern="1200" dirty="0" smtClean="0">
              <a:solidFill>
                <a:srgbClr val="0C7CD2"/>
              </a:solidFill>
              <a:effectLst/>
            </a:rPr>
            <a:t>РМО</a:t>
          </a:r>
          <a:endParaRPr lang="ru-RU" sz="4600" strike="noStrike" kern="1200" dirty="0">
            <a:solidFill>
              <a:srgbClr val="0C7CD2"/>
            </a:solidFill>
            <a:effectLst/>
          </a:endParaRPr>
        </a:p>
      </dsp:txBody>
      <dsp:txXfrm>
        <a:off x="4040568" y="2362326"/>
        <a:ext cx="1886984" cy="1708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95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42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16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49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773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56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51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33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39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887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0731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9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smtClean="0">
                <a:hlinkClick r:id="rId13"/>
              </a:rPr>
              <a:t>Powerpoint Templates</a:t>
            </a:r>
            <a:endParaRPr lang="fr-FR" smtClean="0"/>
          </a:p>
        </p:txBody>
      </p:sp>
      <p:pic>
        <p:nvPicPr>
          <p:cNvPr id="1027" name="Picture 28" descr="Sfdgfdzetezans titrbvcbvcgdfdfge-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8107363" y="6446838"/>
            <a:ext cx="107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b="1" smtClean="0">
                <a:solidFill>
                  <a:schemeClr val="bg1"/>
                </a:solidFill>
              </a:rPr>
              <a:t>Page </a:t>
            </a:r>
            <a:fld id="{2F3B0D28-9BA4-4091-B946-E903E53D255E}" type="slidenum">
              <a:rPr lang="fr-FR" b="1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fr-FR" b="1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4"/>
          <p:cNvSpPr txBox="1">
            <a:spLocks noChangeArrowheads="1"/>
          </p:cNvSpPr>
          <p:nvPr/>
        </p:nvSpPr>
        <p:spPr bwMode="auto">
          <a:xfrm>
            <a:off x="3348038" y="623728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2051" name="Picture 23" descr="Szegfdans dsftitre-vbcbf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4365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0299" y="3928964"/>
            <a:ext cx="8352928" cy="2308324"/>
          </a:xfrm>
          <a:prstGeom prst="rect">
            <a:avLst/>
          </a:prstGeom>
          <a:solidFill>
            <a:schemeClr val="accent5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ИННОВАЦИОННЫЙ ПРОЕКТ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реализации профессионально-методических ресурсов учителей по формированию и развитию функциональной (естественнонаучной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математической) грамотности обучающихся (5-6 уровни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решения заданий) по предметным направлениям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тему: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«Фестиваль открытых уроков «Знаю как, умею и научу!»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2"/>
          <p:cNvSpPr>
            <a:spLocks noChangeArrowheads="1"/>
          </p:cNvSpPr>
          <p:nvPr/>
        </p:nvSpPr>
        <p:spPr bwMode="auto">
          <a:xfrm>
            <a:off x="1779588" y="6315075"/>
            <a:ext cx="2576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</a:rPr>
              <a:t>тел. +7 (81362) 21-469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1043608" y="548680"/>
          <a:ext cx="5544616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8" name="Прямоугольник 5"/>
          <p:cNvSpPr>
            <a:spLocks noChangeArrowheads="1"/>
          </p:cNvSpPr>
          <p:nvPr/>
        </p:nvSpPr>
        <p:spPr bwMode="auto">
          <a:xfrm>
            <a:off x="5003800" y="6315075"/>
            <a:ext cx="26500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k-metod@kirovsk-reg.ru</a:t>
            </a:r>
            <a:endParaRPr lang="ru-RU" dirty="0">
              <a:solidFill>
                <a:srgbClr val="00660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95536" y="1635559"/>
          <a:ext cx="7311113" cy="4896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3905"/>
            <a:ext cx="7918857" cy="3231654"/>
          </a:xfrm>
          <a:prstGeom prst="rect">
            <a:avLst/>
          </a:prstGeom>
          <a:solidFill>
            <a:schemeClr val="accent5"/>
          </a:solidFill>
          <a:ln w="3492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Разработчики проекта:</a:t>
            </a:r>
          </a:p>
          <a:p>
            <a:pPr>
              <a:defRPr/>
            </a:pPr>
            <a:endParaRPr lang="ru-RU" sz="2000" b="1" dirty="0">
              <a:solidFill>
                <a:srgbClr val="002060"/>
              </a:solidFill>
            </a:endParaRPr>
          </a:p>
          <a:p>
            <a:pPr>
              <a:defRPr/>
            </a:pPr>
            <a:endParaRPr lang="ru-RU" sz="20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Представитель МОУО Куприенко Елена Владимировна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 МИМС Труфанова Анна Александровна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координатор Калинова Светлана Александровна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РМО учителей химии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Дибирасулаева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Патимат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Магомедовна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РМО учителей биологии Лебедев Алексей Михайлович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РМО учителей математики Тишкова Татьяна Валерьевна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РМО учителей физики	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Княженко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Ирина Яковлевна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РМО учителей географии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Чертополохова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Анна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Ромуальдовна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РМО педагогов-психологов Позднякова Светлана Вячеславовна</a:t>
            </a:r>
          </a:p>
        </p:txBody>
      </p:sp>
      <p:pic>
        <p:nvPicPr>
          <p:cNvPr id="307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085850"/>
            <a:ext cx="1295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159250"/>
            <a:ext cx="1728788" cy="25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4079875"/>
            <a:ext cx="1909762" cy="263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4205288"/>
            <a:ext cx="1979612" cy="26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4144963"/>
            <a:ext cx="1905000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327525"/>
            <a:ext cx="3960812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Схема 8"/>
          <p:cNvGraphicFramePr/>
          <p:nvPr/>
        </p:nvGraphicFramePr>
        <p:xfrm>
          <a:off x="611560" y="260648"/>
          <a:ext cx="6048672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22218" y="2420888"/>
            <a:ext cx="8334672" cy="2031325"/>
          </a:xfrm>
          <a:prstGeom prst="rect">
            <a:avLst/>
          </a:prstGeom>
          <a:noFill/>
          <a:effectLst>
            <a:softEdge rad="31750"/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rgbClr val="00CC00"/>
                </a:solidFill>
              </a:rPr>
              <a:t>Мы видим решение </a:t>
            </a:r>
            <a:r>
              <a:rPr lang="ru-RU" b="1" dirty="0">
                <a:solidFill>
                  <a:srgbClr val="00CC00"/>
                </a:solidFill>
              </a:rPr>
              <a:t>проблемы</a:t>
            </a:r>
            <a:r>
              <a:rPr lang="ru-RU" dirty="0">
                <a:solidFill>
                  <a:srgbClr val="00CC00"/>
                </a:solidFill>
              </a:rPr>
              <a:t> в создании единой системы научно-методического сопровождения педагогических работников, распространения форматов непрерывного профессионального развития педагогов, а также диссеминации опыта учителей-предметников, работающих в 7-8 классах по формированию и развитию функциональной (естественнонаучной и математической) грамотности (5-6 уровни решения заданий).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5177072"/>
            <a:ext cx="4211310" cy="830997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Фестиваль открытых уроков </a:t>
            </a:r>
          </a:p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«Знаю как, умею и научу!»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331640" y="327602"/>
          <a:ext cx="4572000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22617" y="2717919"/>
            <a:ext cx="7056784" cy="286232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rgbClr val="00CC00"/>
                </a:solidFill>
              </a:rPr>
              <a:t>Выбор обусловлен тем, что есть запас времени в 1-2 учебных года для организации целенаправленной и результативной работы по формированию функциональной грамотности у учащихся 7-8 классов. Эти учащиеся в ближайшем будущем выпускники, которые являются своеобразным индикатором качества образовательных результатов ОО, муниципалитета. Также  по результатам международных сравнительных исследований качества образования естественнонаучная и математическая функциональная грамотность имеет недостаточно сформированный уровень.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503" y="2924944"/>
            <a:ext cx="1080120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12353" y="2780928"/>
            <a:ext cx="1079926" cy="1070454"/>
          </a:xfrm>
          <a:prstGeom prst="rect">
            <a:avLst/>
          </a:prstGeom>
        </p:spPr>
      </p:pic>
      <p:pic>
        <p:nvPicPr>
          <p:cNvPr id="5128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400550" y="5576888"/>
            <a:ext cx="919163" cy="917575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872208" cy="151974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/>
        </p:nvGraphicFramePr>
        <p:xfrm>
          <a:off x="251520" y="908720"/>
          <a:ext cx="8892480" cy="6629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323528" y="260648"/>
          <a:ext cx="6048672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331640" y="692696"/>
          <a:ext cx="4572000" cy="313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31913" y="4076700"/>
          <a:ext cx="7200900" cy="20621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9150"/>
                <a:gridCol w="5761750"/>
              </a:tblGrid>
              <a:tr h="20621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CC00"/>
                          </a:solidFill>
                          <a:effectLst/>
                        </a:rPr>
                        <a:t>Продукт проекта</a:t>
                      </a:r>
                      <a:endParaRPr lang="ru-RU" sz="1400" dirty="0">
                        <a:solidFill>
                          <a:srgbClr val="00CC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CC00"/>
                          </a:solidFill>
                          <a:effectLst/>
                        </a:rPr>
                        <a:t>(планируемые результаты)</a:t>
                      </a:r>
                      <a:endParaRPr lang="ru-RU" sz="1400" dirty="0">
                        <a:solidFill>
                          <a:srgbClr val="00CC00"/>
                        </a:solidFill>
                        <a:effectLst/>
                      </a:endParaRPr>
                    </a:p>
                    <a:p>
                      <a:pPr marL="704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CC00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CC00"/>
                        </a:solidFill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704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CC00"/>
                          </a:solidFill>
                          <a:effectLst/>
                        </a:rPr>
                        <a:t>Банк успешных практик лучшего педагогического опыта учителей-предметников, работающих в 7-8 классах по формированию и развитию функциональной (естественнонаучной и математической) грамотности (5-6 уровни решения заданий) с целью распространения передового опыта на муниципальном и межмуниципальном уровне</a:t>
                      </a:r>
                      <a:endParaRPr lang="ru-RU" sz="1400" dirty="0">
                        <a:solidFill>
                          <a:srgbClr val="00CC00"/>
                        </a:solidFill>
                        <a:effectLst/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1" marR="68581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404664"/>
            <a:ext cx="5497195" cy="336706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195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12726"/>
            <a:ext cx="31686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47195"/>
            <a:ext cx="40513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05064"/>
            <a:ext cx="4149393" cy="247359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1115616" y="404664"/>
            <a:ext cx="6417515" cy="1584176"/>
          </a:xfrm>
          <a:solidFill>
            <a:schemeClr val="accent1"/>
          </a:solidFill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000" dirty="0" smtClean="0"/>
              <a:t>Межмуниципальный </a:t>
            </a:r>
            <a:r>
              <a:rPr lang="ru-RU" sz="2000" smtClean="0"/>
              <a:t>проект </a:t>
            </a:r>
            <a:br>
              <a:rPr lang="ru-RU" sz="2000" smtClean="0"/>
            </a:br>
            <a:r>
              <a:rPr lang="ru-RU" sz="2000" smtClean="0"/>
              <a:t>реализации </a:t>
            </a:r>
            <a:r>
              <a:rPr lang="ru-RU" sz="2000" dirty="0" smtClean="0"/>
              <a:t>профессионально-методических ресурсов учителей по формированию и развитию функциональной грамотности обучающихся </a:t>
            </a:r>
          </a:p>
        </p:txBody>
      </p:sp>
      <p:sp>
        <p:nvSpPr>
          <p:cNvPr id="9219" name="Объект 2"/>
          <p:cNvSpPr>
            <a:spLocks noGrp="1"/>
          </p:cNvSpPr>
          <p:nvPr>
            <p:ph sz="half" idx="1"/>
          </p:nvPr>
        </p:nvSpPr>
        <p:spPr bwMode="auto">
          <a:xfrm>
            <a:off x="251520" y="2060848"/>
            <a:ext cx="4038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договора</a:t>
            </a:r>
          </a:p>
          <a:p>
            <a:endParaRPr lang="ru-RU" dirty="0" smtClean="0"/>
          </a:p>
        </p:txBody>
      </p:sp>
      <p:sp>
        <p:nvSpPr>
          <p:cNvPr id="9220" name="Объект 3"/>
          <p:cNvSpPr>
            <a:spLocks noGrp="1"/>
          </p:cNvSpPr>
          <p:nvPr>
            <p:ph sz="half" idx="2"/>
          </p:nvPr>
        </p:nvSpPr>
        <p:spPr bwMode="auto">
          <a:xfrm>
            <a:off x="4716016" y="2130216"/>
            <a:ext cx="4038600" cy="4741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Согласия</a:t>
            </a:r>
          </a:p>
          <a:p>
            <a:pPr marL="0" indent="0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18858"/>
            <a:ext cx="3148186" cy="423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722" y="3003316"/>
            <a:ext cx="2797426" cy="34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27" y="2799692"/>
            <a:ext cx="2895178" cy="387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7289800" cy="50053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442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Modèle par défaut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Межмуниципальный проект  реализации профессионально-методических ресурсов учителей по формированию и развитию функциональной грамотности обучающихся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in Hands</dc:title>
  <dc:creator>www.powerpointstyles.com</dc:creator>
  <dc:description>Image credit to Danilo Rizzuti / FreeDigitalPhotos.net</dc:description>
  <cp:lastModifiedBy>Светлана</cp:lastModifiedBy>
  <cp:revision>75</cp:revision>
  <dcterms:created xsi:type="dcterms:W3CDTF">2009-03-23T15:23:24Z</dcterms:created>
  <dcterms:modified xsi:type="dcterms:W3CDTF">2022-10-10T12:19:12Z</dcterms:modified>
</cp:coreProperties>
</file>